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3" r:id="rId2"/>
    <p:sldId id="273" r:id="rId3"/>
    <p:sldId id="265" r:id="rId4"/>
    <p:sldId id="258" r:id="rId5"/>
    <p:sldId id="270" r:id="rId6"/>
    <p:sldId id="269" r:id="rId7"/>
    <p:sldId id="271" r:id="rId8"/>
    <p:sldId id="272" r:id="rId9"/>
    <p:sldId id="257" r:id="rId10"/>
    <p:sldId id="274" r:id="rId11"/>
  </p:sldIdLst>
  <p:sldSz cx="9144000" cy="6858000" type="screen4x3"/>
  <p:notesSz cx="6669088" cy="97758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90" autoAdjust="0"/>
    <p:restoredTop sz="91839" autoAdjust="0"/>
  </p:normalViewPr>
  <p:slideViewPr>
    <p:cSldViewPr>
      <p:cViewPr varScale="1">
        <p:scale>
          <a:sx n="116" d="100"/>
          <a:sy n="11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3"/>
            <a:ext cx="2889938" cy="488791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9" y="3"/>
            <a:ext cx="2889938" cy="488791"/>
          </a:xfrm>
          <a:prstGeom prst="rect">
            <a:avLst/>
          </a:prstGeom>
        </p:spPr>
        <p:txBody>
          <a:bodyPr vert="horz" lIns="91424" tIns="45712" rIns="91424" bIns="45712" rtlCol="0"/>
          <a:lstStyle>
            <a:lvl1pPr algn="r">
              <a:defRPr sz="1200"/>
            </a:lvl1pPr>
          </a:lstStyle>
          <a:p>
            <a:fld id="{761F699A-F27F-4C3A-9C3C-EAEC23B0DA9E}" type="datetimeFigureOut">
              <a:rPr lang="ru-RU" smtClean="0"/>
              <a:pPr/>
              <a:t>18.05.2018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0588" y="733425"/>
            <a:ext cx="4887912" cy="36655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4" tIns="45712" rIns="91424" bIns="45712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643520"/>
            <a:ext cx="5335270" cy="4399121"/>
          </a:xfrm>
          <a:prstGeom prst="rect">
            <a:avLst/>
          </a:prstGeom>
        </p:spPr>
        <p:txBody>
          <a:bodyPr vert="horz" lIns="91424" tIns="45712" rIns="91424" bIns="45712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285339"/>
            <a:ext cx="2889938" cy="488791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9" y="9285339"/>
            <a:ext cx="2889938" cy="488791"/>
          </a:xfrm>
          <a:prstGeom prst="rect">
            <a:avLst/>
          </a:prstGeom>
        </p:spPr>
        <p:txBody>
          <a:bodyPr vert="horz" lIns="91424" tIns="45712" rIns="91424" bIns="45712" rtlCol="0" anchor="b"/>
          <a:lstStyle>
            <a:lvl1pPr algn="r">
              <a:defRPr sz="1200"/>
            </a:lvl1pPr>
          </a:lstStyle>
          <a:p>
            <a:fld id="{82C6478B-94E9-4ED0-998F-B4039DFFF8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dirty="0" smtClean="0"/>
          </a:p>
        </p:txBody>
      </p:sp>
      <p:sp>
        <p:nvSpPr>
          <p:cNvPr id="62468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9D60929B-AA08-48F3-8DB2-E3F583D703F8}" type="slidenum">
              <a:rPr lang="ru-RU" smtClean="0">
                <a:latin typeface="Arial" pitchFamily="34" charset="0"/>
                <a:cs typeface="Arial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6478B-94E9-4ED0-998F-B4039DFFF82F}" type="slidenum">
              <a:rPr lang="ru-RU" smtClean="0"/>
              <a:pPr/>
              <a:t>4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6478B-94E9-4ED0-998F-B4039DFFF82F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ACEFA-A60F-4818-9211-ACD7BB1A977C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2AB0-9A80-4EC8-AE04-B1EEC4BAA8AF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29CDF-14A4-4A17-9A0F-5E5E21F1245B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111B-0F66-4106-84B5-AD8297CB474F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986DD-EF0B-427B-AFFD-2561D3680224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FC590-C811-407B-8D93-F388BBDEA1DF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9E90AA-174A-49F9-8FBF-AA35323028B0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08C42-902C-4E10-A00A-C7D8F05D0798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FA4694-7B32-42CD-87AA-35574C5A5F79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20D10-492F-4685-9CE4-B307C1434492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BE4BEA-3826-4AF6-B4F8-4C0A92DD8DC8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7D7502-020B-40D9-997D-3A626E910D8F}" type="datetime1">
              <a:rPr lang="ru-RU" smtClean="0"/>
              <a:pPr/>
              <a:t>18.05.2018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150E0E-8E53-417D-8DDD-8ADA5BB5571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11560" y="1628800"/>
            <a:ext cx="7994976" cy="1872208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2800" b="1" i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 ГОСУДАРСТВЕННОЙ ПРОГРАММЫ РОССИЙСКОЙ ФЕДЕРАЦИИ «СОДЕЙСТВИЕ ЗАНЯТОСТИ НАСЕЛЕНИЯ»</a:t>
            </a:r>
            <a:endParaRPr lang="ru-RU" sz="1600" i="1" dirty="0" smtClean="0">
              <a:solidFill>
                <a:srgbClr val="CAB306"/>
              </a:solidFill>
              <a:latin typeface="Arial Narrow" pitchFamily="34" charset="0"/>
            </a:endParaRPr>
          </a:p>
        </p:txBody>
      </p:sp>
      <p:pic>
        <p:nvPicPr>
          <p:cNvPr id="7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287778"/>
            <a:ext cx="1584176" cy="1124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043608" y="4149080"/>
            <a:ext cx="7715328" cy="936104"/>
          </a:xfrm>
        </p:spPr>
        <p:txBody>
          <a:bodyPr rtlCol="0">
            <a:noAutofit/>
          </a:bodyPr>
          <a:lstStyle/>
          <a:p>
            <a:pPr>
              <a:defRPr/>
            </a:pP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Референт Департамента условий и охраны труда Минтруда  России 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/>
            </a:r>
            <a:b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</a:b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Д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.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Б</a:t>
            </a:r>
            <a:r>
              <a:rPr lang="en-US" sz="1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. </a:t>
            </a:r>
            <a:r>
              <a:rPr lang="ru-RU" sz="18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  <a:ea typeface="+mn-ea"/>
                <a:cs typeface="+mn-cs"/>
              </a:rPr>
              <a:t>Зибарев</a:t>
            </a:r>
            <a:r>
              <a:rPr lang="en-US" sz="1200" i="1" dirty="0" smtClean="0">
                <a:solidFill>
                  <a:srgbClr val="CAB306"/>
                </a:solidFill>
                <a:latin typeface="Arial Narrow" pitchFamily="34" charset="0"/>
              </a:rPr>
              <a:t>.</a:t>
            </a:r>
            <a:endParaRPr lang="ru-RU" sz="1200" i="1" dirty="0" smtClean="0">
              <a:solidFill>
                <a:srgbClr val="CAB306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4429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3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C</a:t>
            </a:r>
            <a:r>
              <a:rPr lang="ru-RU" sz="36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пасибо за внимание</a:t>
            </a:r>
            <a:r>
              <a:rPr lang="ru-RU" sz="3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!</a:t>
            </a:r>
            <a:endParaRPr lang="en-US" sz="3600" b="1" dirty="0" smtClean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3600400"/>
          </a:xfrm>
        </p:spPr>
        <p:txBody>
          <a:bodyPr>
            <a:normAutofit fontScale="55000" lnSpcReduction="20000"/>
          </a:bodyPr>
          <a:lstStyle/>
          <a:p>
            <a:pPr marL="0" indent="45085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Дальнейшее развитие системы охраны труда, укрепления безопасности и гигиены труда в Российской Федерации должны придать мероприятия подпрограммы «Безопасный труд» государственной программы «Содействие занятости населения», направленные на создание условий для формирования культуры безопасного труда. </a:t>
            </a:r>
          </a:p>
          <a:p>
            <a:pPr marL="0" indent="45085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Данная подпрограмма принята Постановлением Правительства Российской Федерации от 30.03.2018 № 363 «О внесении изменений в государственную программу Российской Федерации «Содействие занятости населения». </a:t>
            </a:r>
          </a:p>
          <a:p>
            <a:pPr marL="0" indent="450850" algn="just" fontAlgn="base">
              <a:lnSpc>
                <a:spcPct val="12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ru-RU" sz="33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Сохранение жизни и здоровья работника должно стать стремлением не только государства и работодателей, но и, в первую очередь, самого работника.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2</a:t>
            </a:fld>
            <a:endParaRPr lang="ru-RU"/>
          </a:p>
        </p:txBody>
      </p:sp>
      <p:pic>
        <p:nvPicPr>
          <p:cNvPr id="25602" name="Picture 2" descr="C:\Users\ZibarevDB\Desktop\Охрана труд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4437112"/>
            <a:ext cx="4392488" cy="2088232"/>
          </a:xfrm>
          <a:prstGeom prst="rect">
            <a:avLst/>
          </a:prstGeom>
          <a:noFill/>
        </p:spPr>
      </p:pic>
      <p:sp>
        <p:nvSpPr>
          <p:cNvPr id="7" name="Заголовок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611560" y="1844824"/>
            <a:ext cx="7689655" cy="93610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/>
              </a:solidFill>
              <a:latin typeface="Arial Narrow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11560" y="1844824"/>
            <a:ext cx="7704856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Создание условий для формирования культуры безопасного труда и повышение эффективности мер, направленных на сохранение жизни и здоровья работников в процессе трудовой деятельности</a:t>
            </a:r>
          </a:p>
          <a:p>
            <a:pPr lvl="0" algn="ctr"/>
            <a:endParaRPr lang="ru-RU" dirty="0" smtClean="0">
              <a:solidFill>
                <a:schemeClr val="tx2"/>
              </a:solidFill>
              <a:latin typeface="Arial Narrow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5209" y="3573017"/>
            <a:ext cx="7573622" cy="64633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2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обеспечение приоритета предупреждения производственного травматизма и профессиональной заболеваемости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4615188"/>
            <a:ext cx="7565262" cy="369332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lvl="2"/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улучшение условий труда</a:t>
            </a:r>
            <a:endParaRPr lang="ru-RU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97685" y="3325634"/>
            <a:ext cx="453225" cy="755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 Narrow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599673" y="4402777"/>
            <a:ext cx="453225" cy="75537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atin typeface="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59632" y="1484784"/>
            <a:ext cx="1025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ЦЕЛЬ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259632" y="3140968"/>
            <a:ext cx="1025720" cy="369332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  <a:latin typeface="Arial Narrow" pitchFamily="34" charset="0"/>
              </a:rPr>
              <a:t>ЗАДАЧИ</a:t>
            </a:r>
            <a:endParaRPr lang="ru-RU" b="1" dirty="0">
              <a:solidFill>
                <a:schemeClr val="tx2">
                  <a:lumMod val="75000"/>
                </a:schemeClr>
              </a:solidFill>
              <a:latin typeface="Arial Narrow" pitchFamily="34" charset="0"/>
            </a:endParaRPr>
          </a:p>
        </p:txBody>
      </p:sp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323" y="4181893"/>
            <a:ext cx="563642" cy="866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1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698" y="3077706"/>
            <a:ext cx="561975" cy="865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3</a:t>
            </a:fld>
            <a:endParaRPr lang="ru-RU" sz="1400" b="1" dirty="0">
              <a:latin typeface="Arial Narrow" pitchFamily="34" charset="0"/>
            </a:endParaRPr>
          </a:p>
        </p:txBody>
      </p:sp>
      <p:pic>
        <p:nvPicPr>
          <p:cNvPr id="2050" name="Picture 2" descr="C:\Users\ZibarevDB\Desktop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31840" y="5229200"/>
            <a:ext cx="3240360" cy="1368152"/>
          </a:xfrm>
          <a:prstGeom prst="rect">
            <a:avLst/>
          </a:prstGeom>
          <a:noFill/>
        </p:spPr>
      </p:pic>
      <p:sp>
        <p:nvSpPr>
          <p:cNvPr id="20" name="Заголовок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96490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547664" y="1772816"/>
            <a:ext cx="640871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Разработка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и внедрение </a:t>
            </a: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предупредительной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модели управления охраной труда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1547664" y="3140968"/>
            <a:ext cx="640871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Модернизация </a:t>
            </a:r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инструментов государственного управления охраной труда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07504" y="1844824"/>
            <a:ext cx="122413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Основное </a:t>
            </a:r>
          </a:p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мероприятие 5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.1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07504" y="3212977"/>
            <a:ext cx="122413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Основное </a:t>
            </a:r>
          </a:p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мероприятие 5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.2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11" name="Стрелка вправо 10"/>
          <p:cNvSpPr/>
          <p:nvPr/>
        </p:nvSpPr>
        <p:spPr>
          <a:xfrm>
            <a:off x="1331640" y="1988840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2" name="Стрелка вправо 11"/>
          <p:cNvSpPr/>
          <p:nvPr/>
        </p:nvSpPr>
        <p:spPr>
          <a:xfrm>
            <a:off x="1331640" y="3356992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5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4</a:t>
            </a:fld>
            <a:endParaRPr lang="ru-RU" sz="1400" b="1" dirty="0">
              <a:latin typeface="Arial Narrow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7504" y="4576738"/>
            <a:ext cx="122413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Основное </a:t>
            </a:r>
          </a:p>
          <a:p>
            <a:pPr algn="ctr"/>
            <a:r>
              <a:rPr lang="ru-RU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мероприятие 5</a:t>
            </a:r>
            <a:r>
              <a:rPr lang="en-US" sz="12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.2</a:t>
            </a:r>
            <a:endParaRPr lang="ru-RU" sz="12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0" name="Стрелка вправо 19"/>
          <p:cNvSpPr/>
          <p:nvPr/>
        </p:nvSpPr>
        <p:spPr>
          <a:xfrm>
            <a:off x="1331640" y="4725144"/>
            <a:ext cx="216024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1547664" y="4509120"/>
            <a:ext cx="6408712" cy="58477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Стимулирование работодателей к улучшению условий труда на рабочих местах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sp>
        <p:nvSpPr>
          <p:cNvPr id="24" name="Заголовок 4"/>
          <p:cNvSpPr txBox="1">
            <a:spLocks/>
          </p:cNvSpPr>
          <p:nvPr/>
        </p:nvSpPr>
        <p:spPr>
          <a:xfrm>
            <a:off x="457200" y="233829"/>
            <a:ext cx="8229600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57200" y="23382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251520" y="764705"/>
          <a:ext cx="8352928" cy="5610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1872208"/>
                <a:gridCol w="5400600"/>
              </a:tblGrid>
              <a:tr h="504055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Мероприятия</a:t>
                      </a:r>
                      <a:endParaRPr lang="ru-RU" sz="1200" b="1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Результаты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 реализации мероприятий</a:t>
                      </a:r>
                      <a:endParaRPr lang="ru-RU" sz="1200" b="1" dirty="0" smtClean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  <a:p>
                      <a:pPr algn="ctr"/>
                      <a:endParaRPr lang="ru-RU" sz="1200" b="1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7379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Основное мероприятие 5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.1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Разработка и внедрение предупредительной модели управления охраной труда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294049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.1.1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Методическое обеспечение внедрения предупредительной модели управления охраной труда у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 работодателей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Разработаны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 и утверждены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Общие методические рекомендации по выявлению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распознаванию и описанию травмирования и профессиональной заболеваемости работников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;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Общие методические рекомендации по выбору методов оценки уровня профессионального риска работников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;</a:t>
                      </a:r>
                      <a:endParaRPr lang="ru-RU" sz="1200" b="1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marL="228600" marR="0" indent="-2286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15 отраслевых методических рекомендаций по выявлению опасностей и снижению уровня риска для наиболее </a:t>
                      </a:r>
                      <a:r>
                        <a:rPr lang="ru-RU" sz="1200" b="1" baseline="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травмоопасных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 видов экономической деятельности (строительство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добыча полезных ископаемых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обрабатывающие производства и </a:t>
                      </a:r>
                      <a:r>
                        <a:rPr lang="ru-RU" sz="1200" b="1" baseline="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др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.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)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Методические рекомендации  направлены работодателям для внедрения  (через органы исполнительной власти субъектов РФ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общероссийские и отраслевые объединения  работодателей и профсоюзов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), 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размещены в открытом доступе в сети «Интернет»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34283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latin typeface="Arial Narrow" pitchFamily="34" charset="0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200" b="1" dirty="0" smtClean="0">
                          <a:latin typeface="Arial Narrow" pitchFamily="34" charset="0"/>
                          <a:cs typeface="Times New Roman" pitchFamily="18" charset="0"/>
                        </a:rPr>
                        <a:t>.1.2</a:t>
                      </a:r>
                      <a:endParaRPr lang="ru-RU" sz="1200" b="1" dirty="0" smtClean="0"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Исследование  новых вызовов в обеспечении безопасности труда и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cs typeface="Times New Roman" pitchFamily="18" charset="0"/>
                        </a:rPr>
                        <a:t> сохранения здоровья</a:t>
                      </a:r>
                      <a:endParaRPr lang="ru-RU" sz="1200" b="1" dirty="0" smtClean="0">
                        <a:solidFill>
                          <a:schemeClr val="tx1"/>
                        </a:solidFill>
                        <a:latin typeface="Arial Narrow" pitchFamily="34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200" dirty="0">
                        <a:latin typeface="Arial Narrow" pitchFamily="34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Выявлены тенденции развития системы управления охраны труда в различных видах экономической деятельности  с учетом внедрения  цифровых технологий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Разработаны предложения по совершенствованию законодательства в части приемлемых цифровых технологий  в охране труда (дистанционный контроль  на рабочих местах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документирование и хранение данных по охране труда и </a:t>
                      </a:r>
                      <a:r>
                        <a:rPr lang="ru-RU" sz="1200" b="1" kern="1200" baseline="0" dirty="0" err="1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др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.)</a:t>
                      </a:r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5</a:t>
            </a:fld>
            <a:endParaRPr lang="ru-RU" sz="14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57200" y="23382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323528" y="764703"/>
          <a:ext cx="8064896" cy="5936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7556"/>
                <a:gridCol w="2535113"/>
                <a:gridCol w="4262227"/>
              </a:tblGrid>
              <a:tr h="432049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Мероприятия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Результаты</a:t>
                      </a:r>
                      <a:r>
                        <a:rPr lang="ru-RU" sz="1200" baseline="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 реализации мероприятий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84705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.1.3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Проведение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мониторинговых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 исследований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подготовка лучших практик в области управления охраной труда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актуализация типовой программы улучшения условий и охраны труда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Ежегодно проводится мониторинг внедрения организациями систем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управления охраной труда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 (с участием органов исполнительной власти  субъектов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РФ)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По итогам мониторинга  формируется портфель наилучших доступных решений  (по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видам экономической деятельности) в сфере созданных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систем управления охраной труда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Разработана система непрерывного обучения на всем протяжении  трудовой деятельности работников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196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.1.4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Формирование компетенций работодателей и работников по вопросам сохранения жизни и здоровья работников на основе превентивного подхода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Разработана система непрерывной (на всем протяжении трудовой деятельности) подготовки работников и работодателей по охране труда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в том числе модуль дистанционного обучения и проверки знаний  (тестирования) по вопросам охраны труда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246882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11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.1.5</a:t>
                      </a:r>
                      <a:endParaRPr lang="ru-RU" sz="11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Проведение общественно-просветительской  кампании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направленной на популяризацию охраны труда и сохранения здоровья на работе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Проведена  общественно-просветительская  кампания «Россия за нулевой травматизм».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Изучены и обобщены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лучшие зарубежные практики проведения публичных кампаний по охране труда и сохранению здоровья на работе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Изготовлена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общественно-просветительская продукция, ориентированная на популяризацию охраны труда и  сохранение здоровья на работе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Разработан и продвинут принцип «нулевого травматизма» в следующих формах:  распространение в организациях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в социальных сетях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;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социальная реклама в СМИ</a:t>
                      </a:r>
                      <a:r>
                        <a:rPr lang="en-US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endParaRPr lang="ru-RU" sz="1200" b="1" kern="120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Проведены социологические исследования, направленные на изучение отношения к вопросам безопасности и сохранения здоровья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на работе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8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6</a:t>
            </a:fld>
            <a:endParaRPr lang="ru-RU" sz="14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57200" y="233829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251520" y="836712"/>
          <a:ext cx="8208912" cy="59425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120"/>
                <a:gridCol w="2808312"/>
                <a:gridCol w="4320480"/>
              </a:tblGrid>
              <a:tr h="41938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Мероприятия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Результаты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 реализации мероприятий</a:t>
                      </a:r>
                      <a:endParaRPr lang="ru-RU" sz="1200" b="1" dirty="0" smtClean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924097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Основное мероприятие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Модернизация инструментов государственного управления охраной труда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3313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.1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Повышение уровня выявляемости профессиональных заболеваний, в том числе на ранних этапах, и совершенствование подходов к сохранению здоровья работников на основе профилактики в системе социального страхования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Разработка стандартов выявления и оценки уровня риска жизни и здоровья работников в зависимости от набора вредных и (или) опасных факторов производственной среды и трудового процесса на рабочих местах, установленных по результатам специальной оценки условий труда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850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.2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Актуализация и обеспечение аттестации методов (методик) измерений и исследований факторов производственной среды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Актуализация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(разработка) и аттестация методов  (методик) измерений и исследований факторов производственной среды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53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Разработка комплекса экономических мер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направленных на стимулирование работодателей к внедрению предупредительного подхода в охране труда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Сформированы предложения по совершенствованию законодательства с целью стимулирования работодателей к внедрению предупредительного подхода в охране труда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5387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2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Гармонизация механизмов контроля и мониторинга условий труда на рабочих местах в рамках производственного контроля и специальной оценки условий труда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Сформированы предложения по  актуализации действующих норм в целях внедрения требований по выявлению опасностей и рисков повреждения здоровья работников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4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7</a:t>
            </a:fld>
            <a:endParaRPr lang="ru-RU" sz="14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150E0E-8E53-417D-8DDD-8ADA5BB55711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5" name="Заголовок 4"/>
          <p:cNvSpPr txBox="1">
            <a:spLocks noGrp="1"/>
          </p:cNvSpPr>
          <p:nvPr>
            <p:ph type="title"/>
          </p:nvPr>
        </p:nvSpPr>
        <p:spPr>
          <a:xfrm>
            <a:off x="467544" y="330069"/>
            <a:ext cx="821925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251520" y="1015265"/>
          <a:ext cx="8208912" cy="52220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8112"/>
                <a:gridCol w="2808312"/>
                <a:gridCol w="4392488"/>
              </a:tblGrid>
              <a:tr h="680523">
                <a:tc gridSpan="2"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Мероприятия</a:t>
                      </a:r>
                      <a:endParaRPr lang="ru-RU" sz="1200" dirty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Результаты</a:t>
                      </a:r>
                      <a:r>
                        <a:rPr lang="ru-RU" sz="1200" b="1" baseline="0" dirty="0" smtClean="0">
                          <a:solidFill>
                            <a:srgbClr val="C00000"/>
                          </a:solidFill>
                          <a:latin typeface="Arial Narrow" pitchFamily="34" charset="0"/>
                        </a:rPr>
                        <a:t> реализации мероприятий</a:t>
                      </a:r>
                      <a:endParaRPr lang="ru-RU" sz="1200" b="1" dirty="0" smtClean="0">
                        <a:solidFill>
                          <a:srgbClr val="C00000"/>
                        </a:solidFill>
                        <a:latin typeface="Arial Narrow" pitchFamily="34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8928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Основное мероприятие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Стимулирование работодателей к улучшению условий труда на рабочих местах</a:t>
                      </a: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 anchor="ctr"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  <a:tr h="141607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.1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Совершенствование системы оценки условий труда на рабочих местах  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Повышена эффективность способа оценки условий труда на рабочих местах</a:t>
                      </a:r>
                      <a:endParaRPr lang="en-US" sz="12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По  результатам проведенного мониторинга специальной оценки условий труда приняты управленческие решения</a:t>
                      </a: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3419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Мероприятие 5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</a:t>
                      </a:r>
                      <a:r>
                        <a:rPr lang="ru-RU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3</a:t>
                      </a:r>
                      <a:r>
                        <a:rPr lang="en-US" sz="11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.2</a:t>
                      </a:r>
                      <a:endParaRPr lang="ru-RU" sz="11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Совершенствование  трудового законодательства с целью улучшения условий труда и состояния здоровья работников</a:t>
                      </a: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Утверждены типовые нормы бесплатной выдачи специальной одежды</a:t>
                      </a:r>
                      <a:r>
                        <a:rPr lang="en-US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специальной обуви и других средств индивидуальной защиты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00197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Arial Narrow" pitchFamily="34" charset="0"/>
                          <a:ea typeface="+mn-ea"/>
                          <a:cs typeface="Times New Roman" pitchFamily="18" charset="0"/>
                        </a:rPr>
                        <a:t>Утверждены правила по охране труда</a:t>
                      </a:r>
                    </a:p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1" kern="1200" baseline="0" dirty="0" smtClean="0">
                        <a:solidFill>
                          <a:schemeClr val="tx1"/>
                        </a:solidFill>
                        <a:latin typeface="Arial Narrow" pitchFamily="34" charset="0"/>
                        <a:ea typeface="+mn-ea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 descr="C:\Users\ZibarevDB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220" name="AutoShape 4" descr="C:\Users\ZibarevDB\Desktop\i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6876256" y="6309320"/>
            <a:ext cx="2133600" cy="365125"/>
          </a:xfrm>
        </p:spPr>
        <p:txBody>
          <a:bodyPr/>
          <a:lstStyle/>
          <a:p>
            <a:fld id="{EA150E0E-8E53-417D-8DDD-8ADA5BB55711}" type="slidenum">
              <a:rPr lang="ru-RU" sz="1400" b="1" smtClean="0">
                <a:latin typeface="Arial Narrow" pitchFamily="34" charset="0"/>
              </a:rPr>
              <a:pPr/>
              <a:t>9</a:t>
            </a:fld>
            <a:endParaRPr lang="ru-RU" sz="1400" b="1" dirty="0">
              <a:latin typeface="Arial Narrow" pitchFamily="34" charset="0"/>
            </a:endParaRPr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827584" y="1717408"/>
            <a:ext cx="792088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Реализация вышеперечисленных мероприятий позволит внедрить культуру безопасного труда в трудовые отношения, когда работодателю и работнику будет выгодно недопущение нарушений требований охраны труда, создание  и обеспечение безопасных условий труда на рабочих местах,  с эффективной защитой жизни и здоровья работников</a:t>
            </a:r>
          </a:p>
        </p:txBody>
      </p:sp>
      <p:pic>
        <p:nvPicPr>
          <p:cNvPr id="11267" name="Picture 3" descr="C:\Users\ZibarevDB\Desktop\охрана труда - семинар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4077072"/>
            <a:ext cx="5328592" cy="2242851"/>
          </a:xfrm>
          <a:prstGeom prst="rect">
            <a:avLst/>
          </a:prstGeom>
          <a:noFill/>
        </p:spPr>
      </p:pic>
      <p:sp>
        <p:nvSpPr>
          <p:cNvPr id="8" name="Заголовок 4"/>
          <p:cNvSpPr txBox="1">
            <a:spLocks/>
          </p:cNvSpPr>
          <p:nvPr/>
        </p:nvSpPr>
        <p:spPr>
          <a:xfrm>
            <a:off x="467544" y="330069"/>
            <a:ext cx="8219256" cy="523220"/>
          </a:xfrm>
          <a:prstGeom prst="rect">
            <a:avLst/>
          </a:prstGeom>
          <a:noFill/>
        </p:spPr>
        <p:txBody>
          <a:bodyPr vert="horz" wrap="square" lIns="91440" tIns="45720" rIns="91440" bIns="45720" rtlCol="0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Arial Narrow" pitchFamily="34" charset="0"/>
                <a:ea typeface="+mj-ea"/>
                <a:cs typeface="+mj-cs"/>
              </a:rPr>
              <a:t>ПОДПРОГРАММА №5 «БЕЗОПАСНЫЙ ТРУД» ГОСУДАРСТВЕННОЙ ПРОГРАММЫ РОССИЙСКОЙ ФЕДЕРАЦИИ «СОДЕЙСТВИЕ ЗАНЯТОСТИ НАСЕЛЕНИЯ» 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Arial Narrow" pitchFamily="34" charset="0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2968</TotalTime>
  <Words>1074</Words>
  <Application>Microsoft Office PowerPoint</Application>
  <PresentationFormat>Экран (4:3)</PresentationFormat>
  <Paragraphs>107</Paragraphs>
  <Slides>10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ПОДПРОГРАММА №5 «БЕЗОПАСНЫЙ ТРУД»  ГОСУДАРСТВЕННОЙ ПРОГРАММЫ РОССИЙСКОЙ ФЕДЕРАЦИИ «СОДЕЙСТВИЕ ЗАНЯТОСТИ НАСЕЛЕНИЯ»</vt:lpstr>
      <vt:lpstr>ПОДПРОГРАММА №5 «БЕЗОПАСНЫЙ ТРУД» ГОСУДАРСТВЕННОЙ ПРОГРАММЫ РОССИЙСКОЙ ФЕДЕРАЦИИ «СОДЕЙСТВИЕ ЗАНЯТОСТИ НАСЕЛЕНИЯ» </vt:lpstr>
      <vt:lpstr>ПОДПРОГРАММА №5 «БЕЗОПАСНЫЙ ТРУД» ГОСУДАРСТВЕННОЙ ПРОГРАММЫ РОССИЙСКОЙ ФЕДЕРАЦИИ «СОДЕЙСТВИЕ ЗАНЯТОСТИ НАСЕЛЕНИЯ» </vt:lpstr>
      <vt:lpstr>Слайд 4</vt:lpstr>
      <vt:lpstr>ПОДПРОГРАММА №5 «БЕЗОПАСНЫЙ ТРУД» ГОСУДАРСТВЕННОЙ ПРОГРАММЫ РОССИЙСКОЙ ФЕДЕРАЦИИ «СОДЕЙСТВИЕ ЗАНЯТОСТИ НАСЕЛЕНИЯ» </vt:lpstr>
      <vt:lpstr>ПОДПРОГРАММА №5 «БЕЗОПАСНЫЙ ТРУД» ГОСУДАРСТВЕННОЙ ПРОГРАММЫ РОССИЙСКОЙ ФЕДЕРАЦИИ «СОДЕЙСТВИЕ ЗАНЯТОСТИ НАСЕЛЕНИЯ» </vt:lpstr>
      <vt:lpstr>ПОДПРОГРАММА №5 «БЕЗОПАСНЫЙ ТРУД» ГОСУДАРСТВЕННОЙ ПРОГРАММЫ РОССИЙСКОЙ ФЕДЕРАЦИИ «СОДЕЙСТВИЕ ЗАНЯТОСТИ НАСЕЛЕНИЯ» </vt:lpstr>
      <vt:lpstr>ПОДПРОГРАММА №5 «БЕЗОПАСНЫЙ ТРУД» ГОСУДАРСТВЕННОЙ ПРОГРАММЫ РОССИЙСКОЙ ФЕДЕРАЦИИ «СОДЕЙСТВИЕ ЗАНЯТОСТИ НАСЕЛЕНИЯ» </vt:lpstr>
      <vt:lpstr>Слайд 9</vt:lpstr>
      <vt:lpstr>Слайд 10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erofeevaua</dc:creator>
  <cp:lastModifiedBy>ZibarevDB</cp:lastModifiedBy>
  <cp:revision>333</cp:revision>
  <dcterms:created xsi:type="dcterms:W3CDTF">2017-06-06T08:30:25Z</dcterms:created>
  <dcterms:modified xsi:type="dcterms:W3CDTF">2018-05-18T07:28:47Z</dcterms:modified>
</cp:coreProperties>
</file>